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5" r:id="rId4"/>
    <p:sldId id="259" r:id="rId5"/>
    <p:sldId id="262" r:id="rId6"/>
    <p:sldId id="263" r:id="rId7"/>
    <p:sldId id="264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 autoAdjust="0"/>
    <p:restoredTop sz="94649" autoAdjust="0"/>
  </p:normalViewPr>
  <p:slideViewPr>
    <p:cSldViewPr>
      <p:cViewPr varScale="1">
        <p:scale>
          <a:sx n="74" d="100"/>
          <a:sy n="74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49FF1C-8615-4E01-8CE6-AAF999E341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5EC74-D323-4827-9FC0-BB9CA60E01CC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D410E-EA51-4DA8-9B23-599346DA4723}" type="slidenum">
              <a:rPr lang="en-US"/>
              <a:pPr/>
              <a:t>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981B2-AF33-4B09-87D4-7C68E819CEEC}" type="slidenum">
              <a:rPr lang="en-US"/>
              <a:pPr/>
              <a:t>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68230-DF2F-4EF6-9C56-6D89C172BA11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F795F-0B31-4422-8762-877EA5365737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730F8-F542-4191-8F11-B727C75B8EDA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FA4CF9-EEA9-46DB-8AB5-82A71A39EF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58350-EDD8-4B5A-8843-6F0204D8AC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A5CBE-A225-404A-AF21-E798B1733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1583E8-E1DC-4DD4-BC16-194B86E84F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96EBB2-D641-4D25-B3D6-B3F0F7CBE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0BEB7-9139-456A-BC41-99EAB90F8F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9F178E-2C2E-4A7D-91EC-95E5A4A50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D49E27-39A6-49EE-B70E-380175D897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18A20-988B-425A-8198-A8C1706F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1CAEB-86F7-49EC-BF2B-678948C4D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122B2B-919F-4F02-BE36-B9E72DCC7D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7E51F8-42C7-422C-B08B-A2220B35E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Multiplying Decimals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334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a Decimal number is multiplied by 10,100, 1000 etc., the decimal shifts to the </a:t>
            </a:r>
            <a:r>
              <a:rPr lang="en-US" sz="2800" b="1" u="sng" dirty="0" smtClean="0">
                <a:solidFill>
                  <a:srgbClr val="FF0000"/>
                </a:solidFill>
              </a:rPr>
              <a:t>right</a:t>
            </a:r>
            <a:r>
              <a:rPr lang="en-US" sz="2800" b="1" dirty="0" smtClean="0"/>
              <a:t> side according to the number of Zeroes.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Ex) Multiply  12</a:t>
            </a:r>
            <a:r>
              <a:rPr lang="en-US" sz="4800" b="1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/>
              <a:t> 277 x 10 = </a:t>
            </a:r>
            <a:endParaRPr lang="en-US" sz="3200" dirty="0"/>
          </a:p>
        </p:txBody>
      </p:sp>
      <p:sp>
        <p:nvSpPr>
          <p:cNvPr id="5" name="Curved Down Arrow 4"/>
          <p:cNvSpPr/>
          <p:nvPr/>
        </p:nvSpPr>
        <p:spPr>
          <a:xfrm>
            <a:off x="3352800" y="2133600"/>
            <a:ext cx="533400" cy="45720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2241687"/>
            <a:ext cx="14943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122</a:t>
            </a:r>
            <a:r>
              <a:rPr lang="en-US" sz="4800" b="1" dirty="0" smtClean="0">
                <a:solidFill>
                  <a:srgbClr val="C00000"/>
                </a:solidFill>
              </a:rPr>
              <a:t>.</a:t>
            </a:r>
            <a:r>
              <a:rPr lang="en-US" sz="3200" b="1" dirty="0" smtClean="0"/>
              <a:t>77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360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Ex) Multiply  132</a:t>
            </a:r>
            <a:r>
              <a:rPr lang="en-US" sz="4800" b="1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/>
              <a:t> 277 x 100 = </a:t>
            </a:r>
            <a:endParaRPr lang="en-US" sz="3200" dirty="0"/>
          </a:p>
        </p:txBody>
      </p:sp>
      <p:sp>
        <p:nvSpPr>
          <p:cNvPr id="9" name="Curved Down Arrow 8"/>
          <p:cNvSpPr/>
          <p:nvPr/>
        </p:nvSpPr>
        <p:spPr>
          <a:xfrm>
            <a:off x="3505200" y="3207603"/>
            <a:ext cx="838200" cy="45720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30480" y="3315690"/>
            <a:ext cx="17219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13227</a:t>
            </a:r>
            <a:r>
              <a:rPr lang="en-US" sz="4800" b="1" dirty="0" smtClean="0">
                <a:solidFill>
                  <a:srgbClr val="C00000"/>
                </a:solidFill>
              </a:rPr>
              <a:t>.</a:t>
            </a:r>
            <a:r>
              <a:rPr lang="en-US" sz="3200" b="1" dirty="0" smtClean="0"/>
              <a:t>7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45792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Ex) Multiply  42</a:t>
            </a:r>
            <a:r>
              <a:rPr lang="en-US" sz="4800" b="1" dirty="0" smtClean="0">
                <a:solidFill>
                  <a:srgbClr val="C00000"/>
                </a:solidFill>
              </a:rPr>
              <a:t>.</a:t>
            </a:r>
            <a:r>
              <a:rPr lang="en-US" sz="3200" dirty="0" smtClean="0"/>
              <a:t> 587     x 10000 = </a:t>
            </a:r>
            <a:endParaRPr lang="en-US" sz="3200" dirty="0"/>
          </a:p>
        </p:txBody>
      </p:sp>
      <p:sp>
        <p:nvSpPr>
          <p:cNvPr id="12" name="Curved Down Arrow 11"/>
          <p:cNvSpPr/>
          <p:nvPr/>
        </p:nvSpPr>
        <p:spPr>
          <a:xfrm>
            <a:off x="3276600" y="4426803"/>
            <a:ext cx="1447800" cy="45720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63880" y="4534890"/>
            <a:ext cx="17219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425870</a:t>
            </a:r>
            <a:r>
              <a:rPr lang="en-US" sz="4800" b="1" dirty="0" smtClean="0">
                <a:solidFill>
                  <a:srgbClr val="C00000"/>
                </a:solidFill>
              </a:rPr>
              <a:t>.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65242" y="477484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Example: </a:t>
            </a:r>
            <a:r>
              <a:rPr lang="en-US">
                <a:solidFill>
                  <a:schemeClr val="hlink"/>
                </a:solidFill>
              </a:rPr>
              <a:t>5.63 x 3.7</a:t>
            </a:r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38400" y="1371600"/>
            <a:ext cx="2133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5</a:t>
            </a:r>
            <a:r>
              <a:rPr lang="en-US" sz="3600">
                <a:latin typeface="Times New Roman" pitchFamily="18" charset="0"/>
              </a:rPr>
              <a:t>.</a:t>
            </a:r>
            <a:r>
              <a:rPr lang="en-US" sz="6000">
                <a:latin typeface="Times New Roman" pitchFamily="18" charset="0"/>
              </a:rPr>
              <a:t>63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895600" y="2057400"/>
            <a:ext cx="1143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.</a:t>
            </a:r>
            <a:r>
              <a:rPr lang="en-US" sz="6000">
                <a:latin typeface="Times New Roman" pitchFamily="18" charset="0"/>
              </a:rPr>
              <a:t>7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057400" y="19812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x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905000" y="30480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352800" y="30480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1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048000" y="1143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895600" y="30480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4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590800" y="1143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4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057400" y="3048000"/>
            <a:ext cx="129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39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352800" y="36576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solidFill>
                  <a:srgbClr val="FFFF00"/>
                </a:solidFill>
                <a:latin typeface="Times New Roman" pitchFamily="18" charset="0"/>
              </a:rPr>
              <a:t>0</a:t>
            </a:r>
            <a:endParaRPr lang="en-US" sz="6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2590800" y="1371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3048000" y="1371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895600" y="36576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9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438400" y="36576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8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590800" y="8382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676400" y="3657600"/>
            <a:ext cx="99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16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990600" y="36576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+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1066800" y="47244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352800" y="46482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1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971800" y="46482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3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590800" y="2971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Times New Roman" pitchFamily="18" charset="0"/>
              </a:rPr>
              <a:t>1</a:t>
            </a:r>
            <a:endParaRPr lang="en-US" sz="6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438400" y="46482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8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2209800" y="2971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057400" y="46482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0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1752600" y="3581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1676400" y="46482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2</a:t>
            </a:r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4495800" y="1752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324600" y="144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Times New Roman" pitchFamily="18" charset="0"/>
              </a:rPr>
              <a:t>two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4495800" y="2667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324600" y="2362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Times New Roman" pitchFamily="18" charset="0"/>
              </a:rPr>
              <a:t>one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4572000" y="5181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6324600" y="4876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  <a:latin typeface="Times New Roman" pitchFamily="18" charset="0"/>
              </a:rPr>
              <a:t>three</a:t>
            </a: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2362200" y="46482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solidFill>
                  <a:srgbClr val="00FF00"/>
                </a:solidFill>
                <a:latin typeface="Times New Roman" pitchFamily="18" charset="0"/>
              </a:rPr>
              <a:t>.</a:t>
            </a:r>
            <a:endParaRPr lang="en-US" sz="80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nimBg="1"/>
      <p:bldP spid="20487" grpId="0" autoUpdateAnimBg="0"/>
      <p:bldP spid="20488" grpId="0" autoUpdateAnimBg="0"/>
      <p:bldP spid="20489" grpId="0" autoUpdateAnimBg="0"/>
      <p:bldP spid="20490" grpId="0" autoUpdateAnimBg="0"/>
      <p:bldP spid="20491" grpId="0" autoUpdateAnimBg="0"/>
      <p:bldP spid="20492" grpId="0" autoUpdateAnimBg="0"/>
      <p:bldP spid="20493" grpId="0" animBg="1"/>
      <p:bldP spid="20494" grpId="0" animBg="1"/>
      <p:bldP spid="20495" grpId="0" autoUpdateAnimBg="0"/>
      <p:bldP spid="20496" grpId="0" autoUpdateAnimBg="0"/>
      <p:bldP spid="20497" grpId="0" autoUpdateAnimBg="0"/>
      <p:bldP spid="20498" grpId="0" autoUpdateAnimBg="0"/>
      <p:bldP spid="20499" grpId="0" autoUpdateAnimBg="0"/>
      <p:bldP spid="20500" grpId="0" animBg="1"/>
      <p:bldP spid="20501" grpId="0" autoUpdateAnimBg="0"/>
      <p:bldP spid="20502" grpId="0" autoUpdateAnimBg="0"/>
      <p:bldP spid="20503" grpId="0" autoUpdateAnimBg="0"/>
      <p:bldP spid="20504" grpId="0" autoUpdateAnimBg="0"/>
      <p:bldP spid="20505" grpId="0" autoUpdateAnimBg="0"/>
      <p:bldP spid="20506" grpId="0" autoUpdateAnimBg="0"/>
      <p:bldP spid="20507" grpId="0" autoUpdateAnimBg="0"/>
      <p:bldP spid="20508" grpId="0" autoUpdateAnimBg="0"/>
      <p:bldP spid="20509" grpId="0" animBg="1"/>
      <p:bldP spid="20510" grpId="0" autoUpdateAnimBg="0"/>
      <p:bldP spid="20511" grpId="0" animBg="1"/>
      <p:bldP spid="20512" grpId="0" autoUpdateAnimBg="0"/>
      <p:bldP spid="20513" grpId="0" animBg="1"/>
      <p:bldP spid="20514" grpId="0" autoUpdateAnimBg="0"/>
      <p:bldP spid="2051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You </a:t>
            </a:r>
            <a:r>
              <a:rPr lang="en-US" sz="2800" u="sng"/>
              <a:t>do not</a:t>
            </a:r>
            <a:r>
              <a:rPr lang="en-US" sz="2800"/>
              <a:t> line up the factors by the decimal.</a:t>
            </a:r>
          </a:p>
          <a:p>
            <a:pPr>
              <a:lnSpc>
                <a:spcPct val="90000"/>
              </a:lnSpc>
            </a:pPr>
            <a:r>
              <a:rPr lang="en-US" sz="2800"/>
              <a:t>Instead, place the number with more digits on top.</a:t>
            </a:r>
          </a:p>
          <a:p>
            <a:pPr>
              <a:lnSpc>
                <a:spcPct val="90000"/>
              </a:lnSpc>
            </a:pPr>
            <a:r>
              <a:rPr lang="en-US" sz="2800"/>
              <a:t>Line up the other number underneath, at the right.</a:t>
            </a:r>
          </a:p>
          <a:p>
            <a:pPr>
              <a:lnSpc>
                <a:spcPct val="90000"/>
              </a:lnSpc>
            </a:pPr>
            <a:r>
              <a:rPr lang="en-US" sz="2800"/>
              <a:t>Multiply</a:t>
            </a:r>
          </a:p>
          <a:p>
            <a:pPr>
              <a:lnSpc>
                <a:spcPct val="90000"/>
              </a:lnSpc>
            </a:pPr>
            <a:r>
              <a:rPr lang="en-US" sz="2800"/>
              <a:t>Count the number of decimal places (from the right) in each factor.</a:t>
            </a:r>
          </a:p>
          <a:p>
            <a:pPr>
              <a:lnSpc>
                <a:spcPct val="90000"/>
              </a:lnSpc>
            </a:pPr>
            <a:r>
              <a:rPr lang="en-US" sz="2800"/>
              <a:t>Use the total number of decimal places in your two factors to place the decimal in your product.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To Multiply: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Example: 0.53 x 2.618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Times New Roman" pitchFamily="18" charset="0"/>
              </a:rPr>
              <a:t>2.618 has more digits (4) than 0.53 (3), so it goes on top.</a:t>
            </a: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19400" y="20574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.</a:t>
            </a:r>
            <a:r>
              <a:rPr lang="en-US" sz="6000">
                <a:latin typeface="Times New Roman" pitchFamily="18" charset="0"/>
              </a:rPr>
              <a:t>618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76600" y="28194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0</a:t>
            </a:r>
            <a:r>
              <a:rPr lang="en-US" sz="2000">
                <a:latin typeface="Times New Roman" pitchFamily="18" charset="0"/>
              </a:rPr>
              <a:t>.</a:t>
            </a:r>
            <a:r>
              <a:rPr lang="en-US" sz="6000">
                <a:latin typeface="Times New Roman" pitchFamily="18" charset="0"/>
              </a:rPr>
              <a:t>53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0" y="2819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x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133600" y="3810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14800" y="37338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4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33800" y="1752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733800" y="37338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5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352800" y="3733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8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895600" y="1752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895600" y="37338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7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114800" y="4343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solidFill>
                  <a:schemeClr val="fol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2971800" y="19812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3810000" y="19812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733800" y="43434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733800" y="14478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4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352800" y="4343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9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43434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0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895600" y="14478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3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133600" y="4343400"/>
            <a:ext cx="99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13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733800" y="4953000"/>
            <a:ext cx="99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solidFill>
                  <a:schemeClr val="folHlink"/>
                </a:solidFill>
                <a:latin typeface="Times New Roman" pitchFamily="18" charset="0"/>
              </a:rPr>
              <a:t>00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2971800" y="16764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3810000" y="16764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352800" y="49530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0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895600" y="49530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514600" y="49530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0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2133600" y="49530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0</a:t>
            </a:r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1676400" y="57912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1295400" y="49530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+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114800" y="56388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4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733800" y="5638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5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3352800" y="56388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7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3048000" y="35814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1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2895600" y="5638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8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514600" y="5638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3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2057400" y="5638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5943600" y="16002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>
                <a:solidFill>
                  <a:srgbClr val="00FF00"/>
                </a:solidFill>
                <a:latin typeface="Times New Roman" pitchFamily="18" charset="0"/>
              </a:rPr>
              <a:t>Decimal Places</a:t>
            </a:r>
            <a:endParaRPr lang="en-US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6172200" y="2286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  <a:latin typeface="Times New Roman" pitchFamily="18" charset="0"/>
              </a:rPr>
              <a:t>three</a:t>
            </a:r>
            <a:endParaRPr lang="en-US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6248400" y="31242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  <a:latin typeface="Times New Roman" pitchFamily="18" charset="0"/>
              </a:rPr>
              <a:t>two</a:t>
            </a:r>
            <a:endParaRPr lang="en-US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>
            <a:off x="4953000" y="2590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>
            <a:off x="4953000" y="3352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6400800" y="58674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  <a:latin typeface="Times New Roman" pitchFamily="18" charset="0"/>
              </a:rPr>
              <a:t>five</a:t>
            </a:r>
            <a:endParaRPr lang="en-US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5181600" y="6172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2362200" y="5486400"/>
            <a:ext cx="381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>
                <a:latin typeface="Times New Roman" pitchFamily="18" charset="0"/>
              </a:rPr>
              <a:t>.</a:t>
            </a:r>
            <a:endParaRPr lang="en-US" sz="6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09" grpId="0" autoUpdateAnimBg="0"/>
      <p:bldP spid="21510" grpId="0" autoUpdateAnimBg="0"/>
      <p:bldP spid="21511" grpId="0" animBg="1"/>
      <p:bldP spid="21512" grpId="0" autoUpdateAnimBg="0"/>
      <p:bldP spid="21513" grpId="0" autoUpdateAnimBg="0"/>
      <p:bldP spid="21514" grpId="0" autoUpdateAnimBg="0"/>
      <p:bldP spid="21515" grpId="0" autoUpdateAnimBg="0"/>
      <p:bldP spid="21516" grpId="0" autoUpdateAnimBg="0"/>
      <p:bldP spid="21517" grpId="0" autoUpdateAnimBg="0"/>
      <p:bldP spid="21518" grpId="0" autoUpdateAnimBg="0"/>
      <p:bldP spid="21519" grpId="0" animBg="1"/>
      <p:bldP spid="21520" grpId="0" animBg="1"/>
      <p:bldP spid="21521" grpId="0" autoUpdateAnimBg="0"/>
      <p:bldP spid="21522" grpId="0" autoUpdateAnimBg="0"/>
      <p:bldP spid="21523" grpId="0" autoUpdateAnimBg="0"/>
      <p:bldP spid="21524" grpId="0" autoUpdateAnimBg="0"/>
      <p:bldP spid="21525" grpId="0" autoUpdateAnimBg="0"/>
      <p:bldP spid="21526" grpId="0" autoUpdateAnimBg="0"/>
      <p:bldP spid="21527" grpId="0" autoUpdateAnimBg="0"/>
      <p:bldP spid="21528" grpId="0" animBg="1"/>
      <p:bldP spid="21529" grpId="0" animBg="1"/>
      <p:bldP spid="21530" grpId="0" autoUpdateAnimBg="0"/>
      <p:bldP spid="21531" grpId="0" autoUpdateAnimBg="0"/>
      <p:bldP spid="21532" grpId="0" autoUpdateAnimBg="0"/>
      <p:bldP spid="21533" grpId="0" autoUpdateAnimBg="0"/>
      <p:bldP spid="21534" grpId="0" animBg="1"/>
      <p:bldP spid="21535" grpId="0" autoUpdateAnimBg="0"/>
      <p:bldP spid="21536" grpId="0" autoUpdateAnimBg="0"/>
      <p:bldP spid="21537" grpId="0" autoUpdateAnimBg="0"/>
      <p:bldP spid="21538" grpId="0" autoUpdateAnimBg="0"/>
      <p:bldP spid="21539" grpId="0" autoUpdateAnimBg="0"/>
      <p:bldP spid="21540" grpId="0" autoUpdateAnimBg="0"/>
      <p:bldP spid="21541" grpId="0" autoUpdateAnimBg="0"/>
      <p:bldP spid="21542" grpId="0" autoUpdateAnimBg="0"/>
      <p:bldP spid="21543" grpId="0" autoUpdateAnimBg="0"/>
      <p:bldP spid="21544" grpId="0" autoUpdateAnimBg="0"/>
      <p:bldP spid="21545" grpId="0" autoUpdateAnimBg="0"/>
      <p:bldP spid="21546" grpId="0" animBg="1"/>
      <p:bldP spid="21547" grpId="0" animBg="1"/>
      <p:bldP spid="21548" grpId="0" autoUpdateAnimBg="0"/>
      <p:bldP spid="21549" grpId="0" animBg="1"/>
      <p:bldP spid="215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1" name="AutoShape 57"/>
          <p:cNvSpPr>
            <a:spLocks noChangeArrowheads="1"/>
          </p:cNvSpPr>
          <p:nvPr/>
        </p:nvSpPr>
        <p:spPr bwMode="auto">
          <a:xfrm>
            <a:off x="1143000" y="3505200"/>
            <a:ext cx="1143000" cy="609600"/>
          </a:xfrm>
          <a:prstGeom prst="irregularSeal2">
            <a:avLst/>
          </a:prstGeom>
          <a:gradFill rotWithShape="0">
            <a:gsLst>
              <a:gs pos="0">
                <a:schemeClr val="bg1"/>
              </a:gs>
              <a:gs pos="100000">
                <a:srgbClr val="FEEF9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Line 61"/>
          <p:cNvSpPr>
            <a:spLocks noChangeShapeType="1"/>
          </p:cNvSpPr>
          <p:nvPr/>
        </p:nvSpPr>
        <p:spPr bwMode="auto">
          <a:xfrm flipH="1" flipV="1">
            <a:off x="1447800" y="3886200"/>
            <a:ext cx="304800" cy="427038"/>
          </a:xfrm>
          <a:prstGeom prst="line">
            <a:avLst/>
          </a:prstGeom>
          <a:noFill/>
          <a:ln w="19050">
            <a:solidFill>
              <a:srgbClr val="ED181E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 flipH="1" flipV="1">
            <a:off x="1600200" y="3886200"/>
            <a:ext cx="180975" cy="450850"/>
          </a:xfrm>
          <a:prstGeom prst="line">
            <a:avLst/>
          </a:prstGeom>
          <a:noFill/>
          <a:ln w="19050">
            <a:solidFill>
              <a:srgbClr val="ED181E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 flipV="1">
            <a:off x="1752600" y="3886200"/>
            <a:ext cx="0" cy="457200"/>
          </a:xfrm>
          <a:prstGeom prst="line">
            <a:avLst/>
          </a:prstGeom>
          <a:noFill/>
          <a:ln w="19050">
            <a:solidFill>
              <a:srgbClr val="ED181E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 flipV="1">
            <a:off x="1752600" y="3886200"/>
            <a:ext cx="152400" cy="457200"/>
          </a:xfrm>
          <a:prstGeom prst="line">
            <a:avLst/>
          </a:prstGeom>
          <a:noFill/>
          <a:ln w="19050">
            <a:solidFill>
              <a:srgbClr val="ED181E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538163" y="1809750"/>
            <a:ext cx="304800" cy="3052763"/>
            <a:chOff x="339" y="1140"/>
            <a:chExt cx="192" cy="1923"/>
          </a:xfrm>
        </p:grpSpPr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346" y="1140"/>
              <a:ext cx="0" cy="1920"/>
            </a:xfrm>
            <a:prstGeom prst="line">
              <a:avLst/>
            </a:prstGeom>
            <a:noFill/>
            <a:ln w="28575">
              <a:solidFill>
                <a:srgbClr val="2141A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339" y="3063"/>
              <a:ext cx="192" cy="0"/>
            </a:xfrm>
            <a:prstGeom prst="line">
              <a:avLst/>
            </a:prstGeom>
            <a:noFill/>
            <a:ln w="19050">
              <a:solidFill>
                <a:srgbClr val="2141A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04813" y="1390650"/>
            <a:ext cx="1312862" cy="473075"/>
            <a:chOff x="4800" y="3429"/>
            <a:chExt cx="827" cy="298"/>
          </a:xfrm>
        </p:grpSpPr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>
              <a:off x="4800" y="3472"/>
              <a:ext cx="827" cy="21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>
                    <a:gamma/>
                    <a:shade val="66275"/>
                    <a:invGamma/>
                  </a:srgbClr>
                </a:gs>
                <a:gs pos="100000">
                  <a:srgbClr val="FF0000"/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AutoShape 21"/>
            <p:cNvSpPr>
              <a:spLocks noChangeArrowheads="1"/>
            </p:cNvSpPr>
            <p:nvPr/>
          </p:nvSpPr>
          <p:spPr bwMode="auto">
            <a:xfrm>
              <a:off x="4817" y="3486"/>
              <a:ext cx="797" cy="19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6275"/>
                    <a:invGamma/>
                  </a:srgb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4812" y="3487"/>
              <a:ext cx="658" cy="19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EXAMPLE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5396" y="3429"/>
              <a:ext cx="227" cy="29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>
                  <a:solidFill>
                    <a:schemeClr val="bg1"/>
                  </a:solidFill>
                </a:rPr>
                <a:t>1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828800" y="1447800"/>
            <a:ext cx="245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2141A9"/>
                </a:solidFill>
              </a:rPr>
              <a:t>Multiplying Decimals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0" y="109538"/>
            <a:ext cx="8382000" cy="677862"/>
            <a:chOff x="0" y="69"/>
            <a:chExt cx="5280" cy="427"/>
          </a:xfrm>
        </p:grpSpPr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814" y="69"/>
              <a:ext cx="4410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Multiplying Decimals</a:t>
              </a: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0" y="344"/>
              <a:ext cx="5280" cy="152"/>
              <a:chOff x="0" y="392"/>
              <a:chExt cx="5280" cy="192"/>
            </a:xfrm>
          </p:grpSpPr>
          <p:sp>
            <p:nvSpPr>
              <p:cNvPr id="11292" name="Rectangle 28"/>
              <p:cNvSpPr>
                <a:spLocks noChangeArrowheads="1"/>
              </p:cNvSpPr>
              <p:nvPr/>
            </p:nvSpPr>
            <p:spPr bwMode="auto">
              <a:xfrm>
                <a:off x="0" y="392"/>
                <a:ext cx="5184" cy="19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rgbClr val="FFB445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Oval 29"/>
              <p:cNvSpPr>
                <a:spLocks noChangeArrowheads="1"/>
              </p:cNvSpPr>
              <p:nvPr/>
            </p:nvSpPr>
            <p:spPr bwMode="auto">
              <a:xfrm>
                <a:off x="5088" y="392"/>
                <a:ext cx="192" cy="192"/>
              </a:xfrm>
              <a:prstGeom prst="ellipse">
                <a:avLst/>
              </a:prstGeom>
              <a:solidFill>
                <a:srgbClr val="FFB445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1527175" y="22447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5.82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1222375" y="257175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0.41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3127375" y="2190750"/>
            <a:ext cx="1812925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3051175" y="219075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3246438" y="2254250"/>
            <a:ext cx="158273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rgbClr val="2141A9"/>
                </a:solidFill>
                <a:latin typeface="Times New Roman" pitchFamily="18" charset="0"/>
              </a:rPr>
              <a:t>2</a:t>
            </a:r>
            <a:r>
              <a:rPr lang="en-US" sz="1400" b="1">
                <a:solidFill>
                  <a:srgbClr val="2141A9"/>
                </a:solidFill>
              </a:rPr>
              <a:t> decimal places</a:t>
            </a:r>
            <a:endParaRPr lang="en-US" sz="1400" b="1">
              <a:solidFill>
                <a:srgbClr val="2141A9"/>
              </a:solidFill>
              <a:latin typeface="Helvetica" charset="0"/>
            </a:endParaRPr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3051175" y="2590800"/>
            <a:ext cx="1887538" cy="3921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2974975" y="2590800"/>
            <a:ext cx="2209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Rectangle 45"/>
          <p:cNvSpPr>
            <a:spLocks noChangeArrowheads="1"/>
          </p:cNvSpPr>
          <p:nvPr/>
        </p:nvSpPr>
        <p:spPr bwMode="auto">
          <a:xfrm>
            <a:off x="3246438" y="2613025"/>
            <a:ext cx="1582737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rgbClr val="2141A9"/>
                </a:solidFill>
                <a:latin typeface="Times New Roman" pitchFamily="18" charset="0"/>
              </a:rPr>
              <a:t>2</a:t>
            </a:r>
            <a:r>
              <a:rPr lang="en-US" sz="1400" b="1">
                <a:solidFill>
                  <a:srgbClr val="2141A9"/>
                </a:solidFill>
              </a:rPr>
              <a:t> decimal places</a:t>
            </a:r>
            <a:endParaRPr lang="en-US" sz="1400" b="1">
              <a:solidFill>
                <a:srgbClr val="2141A9"/>
              </a:solidFill>
              <a:latin typeface="Helvetica" charset="0"/>
            </a:endParaRP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1527175" y="296703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5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8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2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1225550" y="32718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  <a:r>
              <a:rPr lang="en-US" sz="900">
                <a:latin typeface="Times New Roman" pitchFamily="18" charset="0"/>
              </a:rPr>
              <a:t>  </a:t>
            </a:r>
            <a:r>
              <a:rPr lang="en-US">
                <a:latin typeface="Times New Roman" pitchFamily="18" charset="0"/>
              </a:rPr>
              <a:t>3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2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8</a:t>
            </a: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3127375" y="3562350"/>
            <a:ext cx="1812925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2974975" y="356235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3246438" y="3617913"/>
            <a:ext cx="1582737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rgbClr val="2141A9"/>
                </a:solidFill>
                <a:latin typeface="Times New Roman" pitchFamily="18" charset="0"/>
              </a:rPr>
              <a:t>4</a:t>
            </a:r>
            <a:r>
              <a:rPr lang="en-US" sz="1400" b="1">
                <a:solidFill>
                  <a:srgbClr val="2141A9"/>
                </a:solidFill>
              </a:rPr>
              <a:t> decimal places</a:t>
            </a:r>
            <a:endParaRPr lang="en-US" sz="1400" b="1">
              <a:solidFill>
                <a:srgbClr val="2141A9"/>
              </a:solidFill>
              <a:latin typeface="Helvetica" charset="0"/>
            </a:endParaRP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3051175" y="2655888"/>
            <a:ext cx="533400" cy="427037"/>
            <a:chOff x="2064" y="2078"/>
            <a:chExt cx="336" cy="269"/>
          </a:xfrm>
        </p:grpSpPr>
        <p:sp>
          <p:nvSpPr>
            <p:cNvPr id="11316" name="Text Box 52"/>
            <p:cNvSpPr txBox="1">
              <a:spLocks noChangeArrowheads="1"/>
            </p:cNvSpPr>
            <p:nvPr/>
          </p:nvSpPr>
          <p:spPr bwMode="auto">
            <a:xfrm>
              <a:off x="2064" y="211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solidFill>
                    <a:srgbClr val="2141A9"/>
                  </a:solidFill>
                  <a:latin typeface="Times New Roman" pitchFamily="18" charset="0"/>
                  <a:sym typeface="Monotype Sorts" pitchFamily="2" charset="2"/>
                </a:rPr>
                <a:t>–––</a:t>
              </a:r>
              <a:endParaRPr lang="en-US">
                <a:solidFill>
                  <a:srgbClr val="0A51A1"/>
                </a:solidFill>
                <a:latin typeface="Times New Roman" pitchFamily="18" charset="0"/>
              </a:endParaRPr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2075" y="2078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2141A9"/>
                  </a:solidFill>
                  <a:latin typeface="Times New Roman" pitchFamily="18" charset="0"/>
                </a:rPr>
                <a:t>+</a:t>
              </a:r>
              <a:endParaRPr lang="en-US" sz="1400" b="1">
                <a:solidFill>
                  <a:srgbClr val="0A51A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1222375" y="2593975"/>
            <a:ext cx="914400" cy="504825"/>
            <a:chOff x="912" y="2030"/>
            <a:chExt cx="576" cy="318"/>
          </a:xfrm>
        </p:grpSpPr>
        <p:sp>
          <p:nvSpPr>
            <p:cNvPr id="11319" name="Text Box 55"/>
            <p:cNvSpPr txBox="1">
              <a:spLocks noChangeArrowheads="1"/>
            </p:cNvSpPr>
            <p:nvPr/>
          </p:nvSpPr>
          <p:spPr bwMode="auto">
            <a:xfrm>
              <a:off x="912" y="2117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sym typeface="Monotype Sorts" pitchFamily="2" charset="2"/>
                </a:rPr>
                <a:t>––––––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953" y="2030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</a:p>
          </p:txBody>
        </p:sp>
      </p:grp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1219200" y="3638550"/>
            <a:ext cx="91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2.3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8</a:t>
            </a:r>
            <a:r>
              <a:rPr lang="en-US" sz="400">
                <a:latin typeface="Times New Roman" pitchFamily="18" charset="0"/>
              </a:rPr>
              <a:t>   </a:t>
            </a:r>
            <a:r>
              <a:rPr lang="en-US">
                <a:latin typeface="Times New Roman" pitchFamily="18" charset="0"/>
              </a:rPr>
              <a:t>6</a:t>
            </a:r>
            <a:r>
              <a:rPr lang="en-US" sz="400">
                <a:latin typeface="Times New Roman" pitchFamily="18" charset="0"/>
              </a:rPr>
              <a:t>   </a:t>
            </a:r>
            <a:r>
              <a:rPr lang="en-US">
                <a:latin typeface="Times New Roman" pitchFamily="18" charset="0"/>
              </a:rPr>
              <a:t>2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1152525" y="34099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–––––––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1603375" y="4260850"/>
            <a:ext cx="3048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ED181E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1603375" y="4260850"/>
            <a:ext cx="3048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ED181E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2</a:t>
            </a:r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1603375" y="4260850"/>
            <a:ext cx="3048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ED181E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3</a:t>
            </a:r>
          </a:p>
        </p:txBody>
      </p:sp>
      <p:sp>
        <p:nvSpPr>
          <p:cNvPr id="11335" name="Text Box 71"/>
          <p:cNvSpPr txBox="1">
            <a:spLocks noChangeArrowheads="1"/>
          </p:cNvSpPr>
          <p:nvPr/>
        </p:nvSpPr>
        <p:spPr bwMode="auto">
          <a:xfrm>
            <a:off x="1603375" y="4260850"/>
            <a:ext cx="304800" cy="385763"/>
          </a:xfrm>
          <a:prstGeom prst="rect">
            <a:avLst/>
          </a:prstGeom>
          <a:solidFill>
            <a:schemeClr val="bg1"/>
          </a:solidFill>
          <a:ln w="19050">
            <a:solidFill>
              <a:srgbClr val="ED181E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0"/>
                            </p:stCondLst>
                            <p:childTnLst>
                              <p:par>
                                <p:cTn id="14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500"/>
                            </p:stCondLst>
                            <p:childTnLst>
                              <p:par>
                                <p:cTn id="14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1" grpId="0" animBg="1"/>
      <p:bldP spid="11325" grpId="0" animBg="1"/>
      <p:bldP spid="11328" grpId="0" animBg="1"/>
      <p:bldP spid="11331" grpId="0" animBg="1"/>
      <p:bldP spid="11334" grpId="0" animBg="1"/>
      <p:bldP spid="11288" grpId="0" autoUpdateAnimBg="0"/>
      <p:bldP spid="11302" grpId="0" build="p" autoUpdateAnimBg="0"/>
      <p:bldP spid="11303" grpId="0" autoUpdateAnimBg="0"/>
      <p:bldP spid="11304" grpId="0" animBg="1"/>
      <p:bldP spid="11305" grpId="0" animBg="1"/>
      <p:bldP spid="11306" grpId="0" autoUpdateAnimBg="0"/>
      <p:bldP spid="11307" grpId="0" animBg="1"/>
      <p:bldP spid="11308" grpId="0" animBg="1"/>
      <p:bldP spid="11309" grpId="0" autoUpdateAnimBg="0"/>
      <p:bldP spid="11310" grpId="0" build="p" autoUpdateAnimBg="0" advAuto="0"/>
      <p:bldP spid="11311" grpId="0" autoUpdateAnimBg="0"/>
      <p:bldP spid="11312" grpId="0" animBg="1"/>
      <p:bldP spid="11313" grpId="0" animBg="1"/>
      <p:bldP spid="11314" grpId="0" autoUpdateAnimBg="0"/>
      <p:bldP spid="11322" grpId="0" autoUpdateAnimBg="0"/>
      <p:bldP spid="11323" grpId="0" autoUpdateAnimBg="0"/>
      <p:bldP spid="11326" grpId="0" animBg="1" autoUpdateAnimBg="0"/>
      <p:bldP spid="11329" grpId="0" animBg="1" autoUpdateAnimBg="0"/>
      <p:bldP spid="11332" grpId="0" animBg="1" autoUpdateAnimBg="0"/>
      <p:bldP spid="1133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841375" y="187325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    6.45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993775" y="224472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18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2517775" y="1827213"/>
            <a:ext cx="1812925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2365375" y="1827213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2603500" y="1882775"/>
            <a:ext cx="16160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rgbClr val="2141A9"/>
                </a:solidFill>
                <a:latin typeface="Times New Roman" pitchFamily="18" charset="0"/>
              </a:rPr>
              <a:t>2</a:t>
            </a:r>
            <a:r>
              <a:rPr lang="en-US" sz="1400" b="1">
                <a:solidFill>
                  <a:srgbClr val="2141A9"/>
                </a:solidFill>
              </a:rPr>
              <a:t> decimal places</a:t>
            </a:r>
            <a:endParaRPr lang="en-US" sz="1400" b="1">
              <a:solidFill>
                <a:srgbClr val="2141A9"/>
              </a:solidFill>
              <a:latin typeface="Helvetica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2306638" y="2233613"/>
            <a:ext cx="2022475" cy="39211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2212975" y="2200275"/>
            <a:ext cx="2209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2417763" y="2255838"/>
            <a:ext cx="180181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rgbClr val="2141A9"/>
                </a:solidFill>
                <a:latin typeface="Times New Roman" pitchFamily="18" charset="0"/>
              </a:rPr>
              <a:t>0 </a:t>
            </a:r>
            <a:r>
              <a:rPr lang="en-US" sz="1400" b="1">
                <a:solidFill>
                  <a:srgbClr val="2141A9"/>
                </a:solidFill>
              </a:rPr>
              <a:t>decimal places</a:t>
            </a:r>
            <a:endParaRPr lang="en-US" sz="1400" b="1">
              <a:solidFill>
                <a:srgbClr val="2141A9"/>
              </a:solidFill>
              <a:latin typeface="Helvetica" charset="0"/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069975" y="25669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5160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250950" y="28575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645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993775" y="30241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––––––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2517775" y="3200400"/>
            <a:ext cx="1812925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2365375" y="32004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1069975" y="32527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116.10</a:t>
            </a:r>
          </a:p>
        </p:txBody>
      </p:sp>
      <p:sp>
        <p:nvSpPr>
          <p:cNvPr id="5204" name="Rectangle 84"/>
          <p:cNvSpPr>
            <a:spLocks noChangeArrowheads="1"/>
          </p:cNvSpPr>
          <p:nvPr/>
        </p:nvSpPr>
        <p:spPr bwMode="auto">
          <a:xfrm>
            <a:off x="1679575" y="3314700"/>
            <a:ext cx="152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538163" y="1714500"/>
            <a:ext cx="304800" cy="4692650"/>
            <a:chOff x="339" y="1080"/>
            <a:chExt cx="192" cy="2956"/>
          </a:xfrm>
        </p:grpSpPr>
        <p:sp>
          <p:nvSpPr>
            <p:cNvPr id="5215" name="Line 95"/>
            <p:cNvSpPr>
              <a:spLocks noChangeShapeType="1"/>
            </p:cNvSpPr>
            <p:nvPr/>
          </p:nvSpPr>
          <p:spPr bwMode="auto">
            <a:xfrm>
              <a:off x="346" y="1080"/>
              <a:ext cx="0" cy="2952"/>
            </a:xfrm>
            <a:prstGeom prst="line">
              <a:avLst/>
            </a:prstGeom>
            <a:noFill/>
            <a:ln w="28575">
              <a:solidFill>
                <a:srgbClr val="2141A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6" name="Line 96"/>
            <p:cNvSpPr>
              <a:spLocks noChangeShapeType="1"/>
            </p:cNvSpPr>
            <p:nvPr/>
          </p:nvSpPr>
          <p:spPr bwMode="auto">
            <a:xfrm>
              <a:off x="339" y="4036"/>
              <a:ext cx="192" cy="0"/>
            </a:xfrm>
            <a:prstGeom prst="line">
              <a:avLst/>
            </a:prstGeom>
            <a:noFill/>
            <a:ln w="19050">
              <a:solidFill>
                <a:srgbClr val="2141A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404813" y="1295400"/>
            <a:ext cx="1312862" cy="473075"/>
            <a:chOff x="4800" y="3429"/>
            <a:chExt cx="827" cy="298"/>
          </a:xfrm>
        </p:grpSpPr>
        <p:sp>
          <p:nvSpPr>
            <p:cNvPr id="5218" name="AutoShape 98"/>
            <p:cNvSpPr>
              <a:spLocks noChangeArrowheads="1"/>
            </p:cNvSpPr>
            <p:nvPr/>
          </p:nvSpPr>
          <p:spPr bwMode="auto">
            <a:xfrm>
              <a:off x="4800" y="3472"/>
              <a:ext cx="827" cy="21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>
                    <a:gamma/>
                    <a:shade val="66275"/>
                    <a:invGamma/>
                  </a:srgbClr>
                </a:gs>
                <a:gs pos="100000">
                  <a:srgbClr val="FF0000"/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9" name="AutoShape 99"/>
            <p:cNvSpPr>
              <a:spLocks noChangeArrowheads="1"/>
            </p:cNvSpPr>
            <p:nvPr/>
          </p:nvSpPr>
          <p:spPr bwMode="auto">
            <a:xfrm>
              <a:off x="4817" y="3486"/>
              <a:ext cx="797" cy="19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6275"/>
                    <a:invGamma/>
                  </a:srgb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Text Box 100"/>
            <p:cNvSpPr txBox="1">
              <a:spLocks noChangeArrowheads="1"/>
            </p:cNvSpPr>
            <p:nvPr/>
          </p:nvSpPr>
          <p:spPr bwMode="auto">
            <a:xfrm>
              <a:off x="4812" y="3487"/>
              <a:ext cx="658" cy="19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EXAMPLE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  <p:sp>
          <p:nvSpPr>
            <p:cNvPr id="5221" name="Text Box 101"/>
            <p:cNvSpPr txBox="1">
              <a:spLocks noChangeArrowheads="1"/>
            </p:cNvSpPr>
            <p:nvPr/>
          </p:nvSpPr>
          <p:spPr bwMode="auto">
            <a:xfrm>
              <a:off x="5396" y="3429"/>
              <a:ext cx="227" cy="29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>
                  <a:solidFill>
                    <a:schemeClr val="bg1"/>
                  </a:solidFill>
                </a:rPr>
                <a:t>2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  <p:sp>
        <p:nvSpPr>
          <p:cNvPr id="5222" name="Text Box 102"/>
          <p:cNvSpPr txBox="1">
            <a:spLocks noChangeArrowheads="1"/>
          </p:cNvSpPr>
          <p:nvPr/>
        </p:nvSpPr>
        <p:spPr bwMode="auto">
          <a:xfrm>
            <a:off x="1828800" y="1352550"/>
            <a:ext cx="245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2141A9"/>
                </a:solidFill>
              </a:rPr>
              <a:t>Multiplying Decimals</a:t>
            </a:r>
          </a:p>
        </p:txBody>
      </p:sp>
      <p:grpSp>
        <p:nvGrpSpPr>
          <p:cNvPr id="4" name="Group 105"/>
          <p:cNvGrpSpPr>
            <a:grpSpLocks/>
          </p:cNvGrpSpPr>
          <p:nvPr/>
        </p:nvGrpSpPr>
        <p:grpSpPr bwMode="auto">
          <a:xfrm>
            <a:off x="2441575" y="2292350"/>
            <a:ext cx="533400" cy="433388"/>
            <a:chOff x="1536" y="1900"/>
            <a:chExt cx="336" cy="273"/>
          </a:xfrm>
        </p:grpSpPr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1536" y="194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solidFill>
                    <a:srgbClr val="2141A9"/>
                  </a:solidFill>
                  <a:latin typeface="Times New Roman" pitchFamily="18" charset="0"/>
                  <a:sym typeface="Monotype Sorts" pitchFamily="2" charset="2"/>
                </a:rPr>
                <a:t>–––</a:t>
              </a:r>
              <a:endParaRPr lang="en-US">
                <a:solidFill>
                  <a:srgbClr val="0A51A1"/>
                </a:solidFill>
                <a:latin typeface="Times New Roman" pitchFamily="18" charset="0"/>
              </a:endParaRPr>
            </a:p>
          </p:txBody>
        </p:sp>
        <p:sp>
          <p:nvSpPr>
            <p:cNvPr id="5224" name="Rectangle 104"/>
            <p:cNvSpPr>
              <a:spLocks noChangeArrowheads="1"/>
            </p:cNvSpPr>
            <p:nvPr/>
          </p:nvSpPr>
          <p:spPr bwMode="auto">
            <a:xfrm>
              <a:off x="1547" y="1900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2141A9"/>
                  </a:solidFill>
                  <a:latin typeface="Times New Roman" pitchFamily="18" charset="0"/>
                </a:rPr>
                <a:t>+</a:t>
              </a:r>
            </a:p>
          </p:txBody>
        </p:sp>
      </p:grpSp>
      <p:grpSp>
        <p:nvGrpSpPr>
          <p:cNvPr id="5" name="Group 107"/>
          <p:cNvGrpSpPr>
            <a:grpSpLocks/>
          </p:cNvGrpSpPr>
          <p:nvPr/>
        </p:nvGrpSpPr>
        <p:grpSpPr bwMode="auto">
          <a:xfrm>
            <a:off x="993775" y="2255838"/>
            <a:ext cx="914400" cy="471487"/>
            <a:chOff x="768" y="1877"/>
            <a:chExt cx="576" cy="297"/>
          </a:xfrm>
        </p:grpSpPr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768" y="1943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sym typeface="Monotype Sorts" pitchFamily="2" charset="2"/>
                </a:rPr>
                <a:t>––––––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6" name="Rectangle 106"/>
            <p:cNvSpPr>
              <a:spLocks noChangeArrowheads="1"/>
            </p:cNvSpPr>
            <p:nvPr/>
          </p:nvSpPr>
          <p:spPr bwMode="auto">
            <a:xfrm>
              <a:off x="809" y="1877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</a:p>
          </p:txBody>
        </p:sp>
      </p:grp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2136775" y="3695700"/>
            <a:ext cx="2590800" cy="762000"/>
            <a:chOff x="1584" y="2880"/>
            <a:chExt cx="1632" cy="480"/>
          </a:xfrm>
        </p:grpSpPr>
        <p:sp>
          <p:nvSpPr>
            <p:cNvPr id="5159" name="AutoShape 39"/>
            <p:cNvSpPr>
              <a:spLocks noChangeArrowheads="1"/>
            </p:cNvSpPr>
            <p:nvPr/>
          </p:nvSpPr>
          <p:spPr bwMode="auto">
            <a:xfrm>
              <a:off x="1584" y="2880"/>
              <a:ext cx="1569" cy="480"/>
            </a:xfrm>
            <a:prstGeom prst="wedgeRoundRectCallout">
              <a:avLst>
                <a:gd name="adj1" fmla="val -61153"/>
                <a:gd name="adj2" fmla="val -81458"/>
                <a:gd name="adj3" fmla="val 1666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" charset="0"/>
              </a:endParaRPr>
            </a:p>
          </p:txBody>
        </p:sp>
        <p:sp>
          <p:nvSpPr>
            <p:cNvPr id="5160" name="Text Box 40"/>
            <p:cNvSpPr txBox="1">
              <a:spLocks noChangeArrowheads="1"/>
            </p:cNvSpPr>
            <p:nvPr/>
          </p:nvSpPr>
          <p:spPr bwMode="auto">
            <a:xfrm>
              <a:off x="1584" y="2895"/>
              <a:ext cx="163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After you place the decimal point, you can drop any zeros at the end of an answer.</a:t>
              </a:r>
              <a:endParaRPr lang="en-US" sz="1600"/>
            </a:p>
          </p:txBody>
        </p:sp>
      </p:grp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752600" y="3429000"/>
            <a:ext cx="2895600" cy="1143000"/>
            <a:chOff x="1392" y="2736"/>
            <a:chExt cx="1824" cy="672"/>
          </a:xfrm>
        </p:grpSpPr>
        <p:sp>
          <p:nvSpPr>
            <p:cNvPr id="5208" name="Rectangle 88"/>
            <p:cNvSpPr>
              <a:spLocks noChangeArrowheads="1"/>
            </p:cNvSpPr>
            <p:nvPr/>
          </p:nvSpPr>
          <p:spPr bwMode="auto">
            <a:xfrm>
              <a:off x="1536" y="2832"/>
              <a:ext cx="1680" cy="5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89"/>
            <p:cNvSpPr>
              <a:spLocks noChangeArrowheads="1"/>
            </p:cNvSpPr>
            <p:nvPr/>
          </p:nvSpPr>
          <p:spPr bwMode="auto">
            <a:xfrm>
              <a:off x="1392" y="2736"/>
              <a:ext cx="576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2603500" y="3254375"/>
            <a:ext cx="16160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rgbClr val="2141A9"/>
                </a:solidFill>
                <a:latin typeface="Times New Roman" pitchFamily="18" charset="0"/>
              </a:rPr>
              <a:t>2</a:t>
            </a:r>
            <a:r>
              <a:rPr lang="en-US" sz="1400" b="1">
                <a:solidFill>
                  <a:srgbClr val="2141A9"/>
                </a:solidFill>
              </a:rPr>
              <a:t> decimal places</a:t>
            </a:r>
            <a:endParaRPr lang="en-US" sz="1400" b="1">
              <a:solidFill>
                <a:srgbClr val="2141A9"/>
              </a:solidFill>
              <a:latin typeface="Helvetica" charset="0"/>
            </a:endParaRPr>
          </a:p>
        </p:txBody>
      </p:sp>
      <p:grpSp>
        <p:nvGrpSpPr>
          <p:cNvPr id="8" name="Group 139"/>
          <p:cNvGrpSpPr>
            <a:grpSpLocks/>
          </p:cNvGrpSpPr>
          <p:nvPr/>
        </p:nvGrpSpPr>
        <p:grpSpPr bwMode="auto">
          <a:xfrm>
            <a:off x="0" y="109538"/>
            <a:ext cx="8382000" cy="677862"/>
            <a:chOff x="0" y="69"/>
            <a:chExt cx="5280" cy="427"/>
          </a:xfrm>
        </p:grpSpPr>
        <p:sp>
          <p:nvSpPr>
            <p:cNvPr id="5237" name="Text Box 117"/>
            <p:cNvSpPr txBox="1">
              <a:spLocks noChangeArrowheads="1"/>
            </p:cNvSpPr>
            <p:nvPr/>
          </p:nvSpPr>
          <p:spPr bwMode="auto">
            <a:xfrm>
              <a:off x="814" y="69"/>
              <a:ext cx="4410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Multiplying Decimals</a:t>
              </a:r>
            </a:p>
          </p:txBody>
        </p:sp>
        <p:grpSp>
          <p:nvGrpSpPr>
            <p:cNvPr id="9" name="Group 118"/>
            <p:cNvGrpSpPr>
              <a:grpSpLocks/>
            </p:cNvGrpSpPr>
            <p:nvPr/>
          </p:nvGrpSpPr>
          <p:grpSpPr bwMode="auto">
            <a:xfrm>
              <a:off x="0" y="344"/>
              <a:ext cx="5280" cy="152"/>
              <a:chOff x="0" y="392"/>
              <a:chExt cx="5280" cy="192"/>
            </a:xfrm>
          </p:grpSpPr>
          <p:sp>
            <p:nvSpPr>
              <p:cNvPr id="5239" name="Rectangle 119"/>
              <p:cNvSpPr>
                <a:spLocks noChangeArrowheads="1"/>
              </p:cNvSpPr>
              <p:nvPr/>
            </p:nvSpPr>
            <p:spPr bwMode="auto">
              <a:xfrm>
                <a:off x="0" y="392"/>
                <a:ext cx="5184" cy="19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rgbClr val="FFB445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0" name="Oval 120"/>
              <p:cNvSpPr>
                <a:spLocks noChangeArrowheads="1"/>
              </p:cNvSpPr>
              <p:nvPr/>
            </p:nvSpPr>
            <p:spPr bwMode="auto">
              <a:xfrm>
                <a:off x="5088" y="392"/>
                <a:ext cx="192" cy="192"/>
              </a:xfrm>
              <a:prstGeom prst="ellipse">
                <a:avLst/>
              </a:prstGeom>
              <a:solidFill>
                <a:srgbClr val="FFB445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52" name="Rectangle 132"/>
          <p:cNvSpPr>
            <a:spLocks noChangeArrowheads="1"/>
          </p:cNvSpPr>
          <p:nvPr/>
        </p:nvSpPr>
        <p:spPr bwMode="auto">
          <a:xfrm>
            <a:off x="876300" y="4343400"/>
            <a:ext cx="1282700" cy="4953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53" name="Rectangle 133"/>
          <p:cNvSpPr>
            <a:spLocks noChangeArrowheads="1"/>
          </p:cNvSpPr>
          <p:nvPr/>
        </p:nvSpPr>
        <p:spPr bwMode="auto">
          <a:xfrm>
            <a:off x="914400" y="4389438"/>
            <a:ext cx="12446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>
                <a:solidFill>
                  <a:srgbClr val="010455"/>
                </a:solidFill>
              </a:rPr>
              <a:t>ANSWER</a:t>
            </a:r>
            <a:endParaRPr lang="en-US">
              <a:solidFill>
                <a:srgbClr val="0A51A1"/>
              </a:solidFill>
              <a:latin typeface="Helvetica" charset="0"/>
            </a:endParaRPr>
          </a:p>
        </p:txBody>
      </p:sp>
      <p:sp>
        <p:nvSpPr>
          <p:cNvPr id="5254" name="Text Box 134"/>
          <p:cNvSpPr txBox="1">
            <a:spLocks noChangeArrowheads="1"/>
          </p:cNvSpPr>
          <p:nvPr/>
        </p:nvSpPr>
        <p:spPr bwMode="auto">
          <a:xfrm>
            <a:off x="2209800" y="44037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6.45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sym typeface="Monotype Sorts" pitchFamily="2" charset="2"/>
              </a:rPr>
              <a:t> 18 =</a:t>
            </a:r>
            <a:r>
              <a:rPr lang="en-US">
                <a:latin typeface="Times New Roman" pitchFamily="18" charset="0"/>
              </a:rPr>
              <a:t> 116.1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1" grpId="0" build="p" autoUpdateAnimBg="0"/>
      <p:bldP spid="5142" grpId="0" build="p" autoUpdateAnimBg="0" advAuto="0"/>
      <p:bldP spid="5143" grpId="0" animBg="1"/>
      <p:bldP spid="5144" grpId="0" animBg="1"/>
      <p:bldP spid="5145" grpId="0" autoUpdateAnimBg="0"/>
      <p:bldP spid="5146" grpId="0" animBg="1"/>
      <p:bldP spid="5147" grpId="0" animBg="1"/>
      <p:bldP spid="5148" grpId="0" autoUpdateAnimBg="0"/>
      <p:bldP spid="5151" grpId="0" build="p" autoUpdateAnimBg="0" advAuto="0"/>
      <p:bldP spid="5152" grpId="0" build="p" autoUpdateAnimBg="0"/>
      <p:bldP spid="5153" grpId="0" build="p" autoUpdateAnimBg="0" advAuto="0"/>
      <p:bldP spid="5155" grpId="0" animBg="1"/>
      <p:bldP spid="5156" grpId="0" animBg="1"/>
      <p:bldP spid="5169" grpId="0" autoUpdateAnimBg="0"/>
      <p:bldP spid="5204" grpId="0" animBg="1"/>
      <p:bldP spid="5222" grpId="0" autoUpdateAnimBg="0"/>
      <p:bldP spid="5157" grpId="0" autoUpdateAnimBg="0"/>
      <p:bldP spid="5252" grpId="0" animBg="1"/>
      <p:bldP spid="5253" grpId="0" autoUpdateAnimBg="0"/>
      <p:bldP spid="52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19800" y="3276600"/>
            <a:ext cx="2743200" cy="762000"/>
            <a:chOff x="4032" y="2688"/>
            <a:chExt cx="1728" cy="480"/>
          </a:xfrm>
        </p:grpSpPr>
        <p:sp>
          <p:nvSpPr>
            <p:cNvPr id="14339" name="AutoShape 3"/>
            <p:cNvSpPr>
              <a:spLocks noChangeArrowheads="1"/>
            </p:cNvSpPr>
            <p:nvPr/>
          </p:nvSpPr>
          <p:spPr bwMode="auto">
            <a:xfrm>
              <a:off x="4032" y="2688"/>
              <a:ext cx="1662" cy="480"/>
            </a:xfrm>
            <a:prstGeom prst="wedgeRoundRectCallout">
              <a:avLst>
                <a:gd name="adj1" fmla="val -73287"/>
                <a:gd name="adj2" fmla="val -101458"/>
                <a:gd name="adj3" fmla="val 1666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" charset="0"/>
              </a:endParaRP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4032" y="2703"/>
              <a:ext cx="1728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Write a zero before the 7 as a placeholder so that the number has 5 decimal places.</a:t>
              </a:r>
              <a:endParaRPr lang="en-US" sz="160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334000" y="2819400"/>
            <a:ext cx="3429000" cy="1343025"/>
            <a:chOff x="3648" y="2448"/>
            <a:chExt cx="2112" cy="768"/>
          </a:xfrm>
        </p:grpSpPr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3984" y="2592"/>
              <a:ext cx="1776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3648" y="2448"/>
              <a:ext cx="672" cy="28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41375" y="187325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     6.45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93775" y="224472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517775" y="1827213"/>
            <a:ext cx="1812925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365375" y="1827213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2603500" y="1882775"/>
            <a:ext cx="16160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en-US" sz="1400" b="1">
                <a:solidFill>
                  <a:schemeClr val="bg2"/>
                </a:solidFill>
              </a:rPr>
              <a:t> decimal places</a:t>
            </a:r>
            <a:endParaRPr lang="en-US" sz="1400" b="1">
              <a:solidFill>
                <a:schemeClr val="bg2"/>
              </a:solidFill>
              <a:latin typeface="Helvetica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306638" y="2233613"/>
            <a:ext cx="2022475" cy="39211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212975" y="2200275"/>
            <a:ext cx="2209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417763" y="2255838"/>
            <a:ext cx="180181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0 </a:t>
            </a:r>
            <a:r>
              <a:rPr lang="en-US" sz="1400" b="1">
                <a:solidFill>
                  <a:schemeClr val="bg2"/>
                </a:solidFill>
              </a:rPr>
              <a:t>decimal places</a:t>
            </a:r>
            <a:endParaRPr lang="en-US" sz="1400" b="1">
              <a:solidFill>
                <a:schemeClr val="bg2"/>
              </a:solidFill>
              <a:latin typeface="Helvetica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069975" y="25669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5160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250950" y="28575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645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993775" y="30241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Times New Roman" pitchFamily="18" charset="0"/>
                <a:sym typeface="Monotype Sorts" pitchFamily="2" charset="2"/>
              </a:rPr>
              <a:t>––––––</a:t>
            </a: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2517775" y="3200400"/>
            <a:ext cx="1812925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365375" y="32004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069975" y="32527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116.10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962525" y="185896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     1.273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803775" y="223043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0.06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556375" y="1812925"/>
            <a:ext cx="1812925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6403975" y="1812925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6675438" y="1868488"/>
            <a:ext cx="1582737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rgbClr val="2141A9"/>
                </a:solidFill>
                <a:latin typeface="Times New Roman" pitchFamily="18" charset="0"/>
              </a:rPr>
              <a:t>3</a:t>
            </a:r>
            <a:r>
              <a:rPr lang="en-US" sz="1400" b="1">
                <a:solidFill>
                  <a:srgbClr val="2141A9"/>
                </a:solidFill>
              </a:rPr>
              <a:t> decimal places</a:t>
            </a:r>
            <a:endParaRPr lang="en-US" sz="1400" b="1">
              <a:solidFill>
                <a:srgbClr val="2141A9"/>
              </a:solidFill>
              <a:latin typeface="Helvetica" charset="0"/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6345238" y="2219325"/>
            <a:ext cx="2022475" cy="3921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6251575" y="2185988"/>
            <a:ext cx="2209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6480175" y="2241550"/>
            <a:ext cx="177641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rgbClr val="2141A9"/>
                </a:solidFill>
                <a:latin typeface="Times New Roman" pitchFamily="18" charset="0"/>
              </a:rPr>
              <a:t>2</a:t>
            </a:r>
            <a:r>
              <a:rPr lang="en-US" sz="1400" b="1">
                <a:solidFill>
                  <a:srgbClr val="2141A9"/>
                </a:solidFill>
              </a:rPr>
              <a:t> decimal places</a:t>
            </a:r>
            <a:endParaRPr lang="en-US" sz="1400" b="1">
              <a:solidFill>
                <a:srgbClr val="2141A9"/>
              </a:solidFill>
              <a:latin typeface="Helvetica" charset="0"/>
            </a:endParaRP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5108575" y="259873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7638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651375" y="259873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0.0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6546850" y="2603500"/>
            <a:ext cx="1812925" cy="35718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6394450" y="2603500"/>
            <a:ext cx="1981200" cy="357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6642100" y="2608263"/>
            <a:ext cx="16160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rgbClr val="2141A9"/>
                </a:solidFill>
                <a:latin typeface="Times New Roman" pitchFamily="18" charset="0"/>
              </a:rPr>
              <a:t>5</a:t>
            </a:r>
            <a:r>
              <a:rPr lang="en-US" sz="1400" b="1">
                <a:solidFill>
                  <a:srgbClr val="2141A9"/>
                </a:solidFill>
              </a:rPr>
              <a:t> decimal places</a:t>
            </a:r>
            <a:endParaRPr lang="en-US" sz="1400" b="1">
              <a:solidFill>
                <a:srgbClr val="2141A9"/>
              </a:solidFill>
              <a:latin typeface="Helvetica" charset="0"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1679575" y="3314700"/>
            <a:ext cx="1524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38163" y="1714500"/>
            <a:ext cx="304800" cy="4692650"/>
            <a:chOff x="339" y="1080"/>
            <a:chExt cx="192" cy="2956"/>
          </a:xfrm>
        </p:grpSpPr>
        <p:sp>
          <p:nvSpPr>
            <p:cNvPr id="14375" name="Line 39"/>
            <p:cNvSpPr>
              <a:spLocks noChangeShapeType="1"/>
            </p:cNvSpPr>
            <p:nvPr/>
          </p:nvSpPr>
          <p:spPr bwMode="auto">
            <a:xfrm>
              <a:off x="346" y="1080"/>
              <a:ext cx="0" cy="2952"/>
            </a:xfrm>
            <a:prstGeom prst="line">
              <a:avLst/>
            </a:prstGeom>
            <a:noFill/>
            <a:ln w="28575">
              <a:solidFill>
                <a:srgbClr val="2141A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>
              <a:off x="339" y="4036"/>
              <a:ext cx="192" cy="0"/>
            </a:xfrm>
            <a:prstGeom prst="line">
              <a:avLst/>
            </a:prstGeom>
            <a:noFill/>
            <a:ln w="19050">
              <a:solidFill>
                <a:srgbClr val="2141A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04813" y="1295400"/>
            <a:ext cx="1312862" cy="473075"/>
            <a:chOff x="4800" y="3429"/>
            <a:chExt cx="827" cy="298"/>
          </a:xfrm>
        </p:grpSpPr>
        <p:sp>
          <p:nvSpPr>
            <p:cNvPr id="14378" name="AutoShape 42"/>
            <p:cNvSpPr>
              <a:spLocks noChangeArrowheads="1"/>
            </p:cNvSpPr>
            <p:nvPr/>
          </p:nvSpPr>
          <p:spPr bwMode="auto">
            <a:xfrm>
              <a:off x="4800" y="3472"/>
              <a:ext cx="827" cy="21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>
                    <a:gamma/>
                    <a:shade val="66275"/>
                    <a:invGamma/>
                  </a:srgbClr>
                </a:gs>
                <a:gs pos="100000">
                  <a:srgbClr val="FF0000"/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AutoShape 43"/>
            <p:cNvSpPr>
              <a:spLocks noChangeArrowheads="1"/>
            </p:cNvSpPr>
            <p:nvPr/>
          </p:nvSpPr>
          <p:spPr bwMode="auto">
            <a:xfrm>
              <a:off x="4817" y="3486"/>
              <a:ext cx="797" cy="19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6275"/>
                    <a:invGamma/>
                  </a:srgb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Text Box 44"/>
            <p:cNvSpPr txBox="1">
              <a:spLocks noChangeArrowheads="1"/>
            </p:cNvSpPr>
            <p:nvPr/>
          </p:nvSpPr>
          <p:spPr bwMode="auto">
            <a:xfrm>
              <a:off x="4812" y="3487"/>
              <a:ext cx="658" cy="19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EXAMPLE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  <p:sp>
          <p:nvSpPr>
            <p:cNvPr id="14381" name="Text Box 45"/>
            <p:cNvSpPr txBox="1">
              <a:spLocks noChangeArrowheads="1"/>
            </p:cNvSpPr>
            <p:nvPr/>
          </p:nvSpPr>
          <p:spPr bwMode="auto">
            <a:xfrm>
              <a:off x="5396" y="3429"/>
              <a:ext cx="227" cy="29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smtClean="0">
                  <a:solidFill>
                    <a:schemeClr val="bg1"/>
                  </a:solidFill>
                </a:rPr>
                <a:t>3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1828800" y="1352550"/>
            <a:ext cx="245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2141A9"/>
                </a:solidFill>
              </a:rPr>
              <a:t>Multiplying Decimals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2441575" y="2292350"/>
            <a:ext cx="533400" cy="433388"/>
            <a:chOff x="1536" y="1900"/>
            <a:chExt cx="336" cy="273"/>
          </a:xfrm>
        </p:grpSpPr>
        <p:sp>
          <p:nvSpPr>
            <p:cNvPr id="14384" name="Text Box 48"/>
            <p:cNvSpPr txBox="1">
              <a:spLocks noChangeArrowheads="1"/>
            </p:cNvSpPr>
            <p:nvPr/>
          </p:nvSpPr>
          <p:spPr bwMode="auto">
            <a:xfrm>
              <a:off x="1536" y="194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solidFill>
                    <a:schemeClr val="bg2"/>
                  </a:solidFill>
                  <a:latin typeface="Times New Roman" pitchFamily="18" charset="0"/>
                  <a:sym typeface="Monotype Sorts" pitchFamily="2" charset="2"/>
                </a:rPr>
                <a:t>–––</a:t>
              </a:r>
              <a:endParaRPr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1547" y="1900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bg2"/>
                  </a:solidFill>
                  <a:latin typeface="Times New Roman" pitchFamily="18" charset="0"/>
                </a:rPr>
                <a:t>+</a:t>
              </a:r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993775" y="2255838"/>
            <a:ext cx="914400" cy="471487"/>
            <a:chOff x="768" y="1877"/>
            <a:chExt cx="576" cy="297"/>
          </a:xfrm>
        </p:grpSpPr>
        <p:sp>
          <p:nvSpPr>
            <p:cNvPr id="14387" name="Text Box 51"/>
            <p:cNvSpPr txBox="1">
              <a:spLocks noChangeArrowheads="1"/>
            </p:cNvSpPr>
            <p:nvPr/>
          </p:nvSpPr>
          <p:spPr bwMode="auto">
            <a:xfrm>
              <a:off x="768" y="1943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  <a:latin typeface="Times New Roman" pitchFamily="18" charset="0"/>
                  <a:sym typeface="Monotype Sorts" pitchFamily="2" charset="2"/>
                </a:rPr>
                <a:t>––––––</a:t>
              </a:r>
              <a:endParaRPr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4388" name="Rectangle 52"/>
            <p:cNvSpPr>
              <a:spLocks noChangeArrowheads="1"/>
            </p:cNvSpPr>
            <p:nvPr/>
          </p:nvSpPr>
          <p:spPr bwMode="auto">
            <a:xfrm>
              <a:off x="809" y="1877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4803775" y="2270125"/>
            <a:ext cx="1143000" cy="471488"/>
            <a:chOff x="3168" y="1886"/>
            <a:chExt cx="720" cy="297"/>
          </a:xfrm>
        </p:grpSpPr>
        <p:sp>
          <p:nvSpPr>
            <p:cNvPr id="14390" name="Text Box 54"/>
            <p:cNvSpPr txBox="1">
              <a:spLocks noChangeArrowheads="1"/>
            </p:cNvSpPr>
            <p:nvPr/>
          </p:nvSpPr>
          <p:spPr bwMode="auto">
            <a:xfrm>
              <a:off x="3168" y="1952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  <a:sym typeface="Monotype Sorts" pitchFamily="2" charset="2"/>
                </a:rPr>
                <a:t>–––––––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4391" name="Rectangle 55"/>
            <p:cNvSpPr>
              <a:spLocks noChangeArrowheads="1"/>
            </p:cNvSpPr>
            <p:nvPr/>
          </p:nvSpPr>
          <p:spPr bwMode="auto">
            <a:xfrm>
              <a:off x="3264" y="1886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</a:t>
              </a:r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6480175" y="2292350"/>
            <a:ext cx="533400" cy="433388"/>
            <a:chOff x="1536" y="1900"/>
            <a:chExt cx="336" cy="273"/>
          </a:xfrm>
        </p:grpSpPr>
        <p:sp>
          <p:nvSpPr>
            <p:cNvPr id="14393" name="Text Box 57"/>
            <p:cNvSpPr txBox="1">
              <a:spLocks noChangeArrowheads="1"/>
            </p:cNvSpPr>
            <p:nvPr/>
          </p:nvSpPr>
          <p:spPr bwMode="auto">
            <a:xfrm>
              <a:off x="1536" y="194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solidFill>
                    <a:srgbClr val="2141A9"/>
                  </a:solidFill>
                  <a:latin typeface="Times New Roman" pitchFamily="18" charset="0"/>
                  <a:sym typeface="Monotype Sorts" pitchFamily="2" charset="2"/>
                </a:rPr>
                <a:t>–––</a:t>
              </a:r>
              <a:endParaRPr lang="en-US">
                <a:solidFill>
                  <a:srgbClr val="2141A9"/>
                </a:solidFill>
                <a:latin typeface="Times New Roman" pitchFamily="18" charset="0"/>
              </a:endParaRPr>
            </a:p>
          </p:txBody>
        </p:sp>
        <p:sp>
          <p:nvSpPr>
            <p:cNvPr id="14394" name="Rectangle 58"/>
            <p:cNvSpPr>
              <a:spLocks noChangeArrowheads="1"/>
            </p:cNvSpPr>
            <p:nvPr/>
          </p:nvSpPr>
          <p:spPr bwMode="auto">
            <a:xfrm>
              <a:off x="1547" y="1900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2141A9"/>
                  </a:solidFill>
                  <a:latin typeface="Times New Roman" pitchFamily="18" charset="0"/>
                </a:rPr>
                <a:t>+</a:t>
              </a:r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2136775" y="3695700"/>
            <a:ext cx="2590800" cy="762000"/>
            <a:chOff x="1584" y="2880"/>
            <a:chExt cx="1632" cy="480"/>
          </a:xfrm>
        </p:grpSpPr>
        <p:sp>
          <p:nvSpPr>
            <p:cNvPr id="14396" name="AutoShape 60"/>
            <p:cNvSpPr>
              <a:spLocks noChangeArrowheads="1"/>
            </p:cNvSpPr>
            <p:nvPr/>
          </p:nvSpPr>
          <p:spPr bwMode="auto">
            <a:xfrm>
              <a:off x="1584" y="2880"/>
              <a:ext cx="1569" cy="480"/>
            </a:xfrm>
            <a:prstGeom prst="wedgeRoundRectCallout">
              <a:avLst>
                <a:gd name="adj1" fmla="val -61153"/>
                <a:gd name="adj2" fmla="val -81458"/>
                <a:gd name="adj3" fmla="val 1666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" charset="0"/>
              </a:endParaRPr>
            </a:p>
          </p:txBody>
        </p:sp>
        <p:sp>
          <p:nvSpPr>
            <p:cNvPr id="14397" name="Text Box 61"/>
            <p:cNvSpPr txBox="1">
              <a:spLocks noChangeArrowheads="1"/>
            </p:cNvSpPr>
            <p:nvPr/>
          </p:nvSpPr>
          <p:spPr bwMode="auto">
            <a:xfrm>
              <a:off x="1584" y="2895"/>
              <a:ext cx="163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After you place the decimal point, you can drop any zeros at the end of an answer.</a:t>
              </a:r>
              <a:endParaRPr lang="en-US" sz="1600"/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1752600" y="3429000"/>
            <a:ext cx="2895600" cy="1143000"/>
            <a:chOff x="1392" y="2736"/>
            <a:chExt cx="1824" cy="672"/>
          </a:xfrm>
        </p:grpSpPr>
        <p:sp>
          <p:nvSpPr>
            <p:cNvPr id="14399" name="Rectangle 63"/>
            <p:cNvSpPr>
              <a:spLocks noChangeArrowheads="1"/>
            </p:cNvSpPr>
            <p:nvPr/>
          </p:nvSpPr>
          <p:spPr bwMode="auto">
            <a:xfrm>
              <a:off x="1536" y="2832"/>
              <a:ext cx="1680" cy="5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0" name="Rectangle 64"/>
            <p:cNvSpPr>
              <a:spLocks noChangeArrowheads="1"/>
            </p:cNvSpPr>
            <p:nvPr/>
          </p:nvSpPr>
          <p:spPr bwMode="auto">
            <a:xfrm>
              <a:off x="1392" y="2736"/>
              <a:ext cx="576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2603500" y="3254375"/>
            <a:ext cx="16160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b="1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en-US" sz="1400" b="1">
                <a:solidFill>
                  <a:schemeClr val="bg2"/>
                </a:solidFill>
              </a:rPr>
              <a:t> decimal places</a:t>
            </a:r>
            <a:endParaRPr lang="en-US" sz="1400" b="1">
              <a:solidFill>
                <a:schemeClr val="bg2"/>
              </a:solidFill>
              <a:latin typeface="Helvetica" charset="0"/>
            </a:endParaRPr>
          </a:p>
        </p:txBody>
      </p: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0" y="109538"/>
            <a:ext cx="8382000" cy="677862"/>
            <a:chOff x="0" y="69"/>
            <a:chExt cx="5280" cy="427"/>
          </a:xfrm>
        </p:grpSpPr>
        <p:sp>
          <p:nvSpPr>
            <p:cNvPr id="14409" name="Text Box 73"/>
            <p:cNvSpPr txBox="1">
              <a:spLocks noChangeArrowheads="1"/>
            </p:cNvSpPr>
            <p:nvPr/>
          </p:nvSpPr>
          <p:spPr bwMode="auto">
            <a:xfrm>
              <a:off x="814" y="69"/>
              <a:ext cx="4410" cy="28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Multiplying Decimals</a:t>
              </a:r>
            </a:p>
          </p:txBody>
        </p:sp>
        <p:grpSp>
          <p:nvGrpSpPr>
            <p:cNvPr id="13" name="Group 74"/>
            <p:cNvGrpSpPr>
              <a:grpSpLocks/>
            </p:cNvGrpSpPr>
            <p:nvPr/>
          </p:nvGrpSpPr>
          <p:grpSpPr bwMode="auto">
            <a:xfrm>
              <a:off x="0" y="344"/>
              <a:ext cx="5280" cy="152"/>
              <a:chOff x="0" y="392"/>
              <a:chExt cx="5280" cy="192"/>
            </a:xfrm>
          </p:grpSpPr>
          <p:sp>
            <p:nvSpPr>
              <p:cNvPr id="14411" name="Rectangle 75"/>
              <p:cNvSpPr>
                <a:spLocks noChangeArrowheads="1"/>
              </p:cNvSpPr>
              <p:nvPr/>
            </p:nvSpPr>
            <p:spPr bwMode="auto">
              <a:xfrm>
                <a:off x="0" y="392"/>
                <a:ext cx="5184" cy="19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rgbClr val="FFB445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2" name="Oval 76"/>
              <p:cNvSpPr>
                <a:spLocks noChangeArrowheads="1"/>
              </p:cNvSpPr>
              <p:nvPr/>
            </p:nvSpPr>
            <p:spPr bwMode="auto">
              <a:xfrm>
                <a:off x="5088" y="392"/>
                <a:ext cx="192" cy="192"/>
              </a:xfrm>
              <a:prstGeom prst="ellipse">
                <a:avLst/>
              </a:prstGeom>
              <a:solidFill>
                <a:srgbClr val="FFB445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9" grpId="0" build="p" autoUpdateAnimBg="0" advAuto="0"/>
      <p:bldP spid="14360" grpId="0" build="p" autoUpdateAnimBg="0" advAuto="0"/>
      <p:bldP spid="14361" grpId="0" animBg="1"/>
      <p:bldP spid="14362" grpId="0" animBg="1"/>
      <p:bldP spid="14363" grpId="0" autoUpdateAnimBg="0"/>
      <p:bldP spid="14364" grpId="0" animBg="1"/>
      <p:bldP spid="14365" grpId="0" animBg="1"/>
      <p:bldP spid="14366" grpId="0" autoUpdateAnimBg="0"/>
      <p:bldP spid="14367" grpId="0" build="p" autoUpdateAnimBg="0" advAuto="0"/>
      <p:bldP spid="14368" grpId="0" autoUpdateAnimBg="0"/>
      <p:bldP spid="14369" grpId="0" animBg="1"/>
      <p:bldP spid="14370" grpId="0" animBg="1"/>
      <p:bldP spid="1437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Try This: </a:t>
            </a:r>
            <a:r>
              <a:rPr lang="en-US">
                <a:solidFill>
                  <a:srgbClr val="00FF00"/>
                </a:solidFill>
              </a:rPr>
              <a:t>6.5 x 15.3</a:t>
            </a:r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47800" y="152400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15.3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828800" y="2133600"/>
            <a:ext cx="1752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6.5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38200" y="21336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x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838200" y="30480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362200" y="30480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5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981200" y="1295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828800" y="30480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6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524000" y="12954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371600" y="30480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7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362200" y="36576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solidFill>
                  <a:schemeClr val="folHlink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1524000" y="1447800"/>
            <a:ext cx="38100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1981200" y="1447800"/>
            <a:ext cx="38100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828800" y="36576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8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981200" y="9906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371600" y="36576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1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524000" y="9906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3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914400" y="36576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9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28600" y="36576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+</a:t>
            </a:r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57200" y="46482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362200" y="4724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5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905000" y="47244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4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1524000" y="2971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</a:t>
            </a:r>
            <a:endParaRPr lang="en-US" sz="6000">
              <a:latin typeface="Times New Roman" pitchFamily="18" charset="0"/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371600" y="4724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9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914400" y="4724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latin typeface="Times New Roman" pitchFamily="18" charset="0"/>
              </a:rPr>
              <a:t>9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one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4419600" y="2438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one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343400" y="4953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two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1676400" y="4572000"/>
            <a:ext cx="609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7200">
                <a:latin typeface="Times New Roman" pitchFamily="18" charset="0"/>
              </a:rPr>
              <a:t>.</a:t>
            </a:r>
            <a:endParaRPr lang="en-US" sz="6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  <p:bldP spid="22533" grpId="0" autoUpdateAnimBg="0"/>
      <p:bldP spid="22534" grpId="0" animBg="1"/>
      <p:bldP spid="22535" grpId="0" autoUpdateAnimBg="0"/>
      <p:bldP spid="22536" grpId="0" autoUpdateAnimBg="0"/>
      <p:bldP spid="22537" grpId="0" autoUpdateAnimBg="0"/>
      <p:bldP spid="22538" grpId="0" autoUpdateAnimBg="0"/>
      <p:bldP spid="22539" grpId="0" autoUpdateAnimBg="0"/>
      <p:bldP spid="22540" grpId="0" autoUpdateAnimBg="0"/>
      <p:bldP spid="22541" grpId="0" animBg="1"/>
      <p:bldP spid="22542" grpId="0" animBg="1"/>
      <p:bldP spid="22543" grpId="0" autoUpdateAnimBg="0"/>
      <p:bldP spid="22544" grpId="0" autoUpdateAnimBg="0"/>
      <p:bldP spid="22545" grpId="0" autoUpdateAnimBg="0"/>
      <p:bldP spid="22546" grpId="0" autoUpdateAnimBg="0"/>
      <p:bldP spid="22547" grpId="0" autoUpdateAnimBg="0"/>
      <p:bldP spid="22548" grpId="0" autoUpdateAnimBg="0"/>
      <p:bldP spid="22549" grpId="0" animBg="1"/>
      <p:bldP spid="22550" grpId="0" autoUpdateAnimBg="0"/>
      <p:bldP spid="22551" grpId="0" autoUpdateAnimBg="0"/>
      <p:bldP spid="22552" grpId="0" autoUpdateAnimBg="0"/>
      <p:bldP spid="22553" grpId="0" autoUpdateAnimBg="0"/>
      <p:bldP spid="22554" grpId="0" autoUpdateAnimBg="0"/>
      <p:bldP spid="22555" grpId="0" autoUpdateAnimBg="0"/>
      <p:bldP spid="22556" grpId="0" autoUpdateAnimBg="0"/>
      <p:bldP spid="22557" grpId="0" autoUpdateAnimBg="0"/>
      <p:bldP spid="225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Multiplication Properties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7315200" cy="109220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Commutative Property of Multiplication: </a:t>
            </a:r>
            <a:r>
              <a:rPr lang="en-US">
                <a:solidFill>
                  <a:schemeClr val="bg1"/>
                </a:solidFill>
              </a:rPr>
              <a:t>Factors can be multiplied in any order.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Example:  12 x 5 = 5 x 12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66800" y="4470400"/>
            <a:ext cx="7315200" cy="109220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Associative Property of Multiplication:</a:t>
            </a:r>
            <a:r>
              <a:rPr lang="en-US">
                <a:solidFill>
                  <a:schemeClr val="bg1"/>
                </a:solidFill>
              </a:rPr>
              <a:t> Factors can be grouped in any way.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Example:  (2 x 3) x 5 = 2 x (3 x 5)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479</Words>
  <Application>Microsoft PowerPoint</Application>
  <PresentationFormat>On-screen Show (4:3)</PresentationFormat>
  <Paragraphs>186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Multiplying Decimals</vt:lpstr>
      <vt:lpstr>Example: 5.63 x 3.7</vt:lpstr>
      <vt:lpstr>To Multiply:</vt:lpstr>
      <vt:lpstr>Example: 0.53 x 2.618</vt:lpstr>
      <vt:lpstr>Slide 5</vt:lpstr>
      <vt:lpstr>Slide 6</vt:lpstr>
      <vt:lpstr>Slide 7</vt:lpstr>
      <vt:lpstr>Try This: 6.5 x 15.3</vt:lpstr>
      <vt:lpstr>Multiplication Properties</vt:lpstr>
      <vt:lpstr>Slide 10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Decimals</dc:title>
  <dc:subject/>
  <dc:creator>Josh Hammond</dc:creator>
  <cp:keywords/>
  <dc:description/>
  <cp:lastModifiedBy>Murthy</cp:lastModifiedBy>
  <cp:revision>13</cp:revision>
  <cp:lastPrinted>1601-01-01T00:00:00Z</cp:lastPrinted>
  <dcterms:created xsi:type="dcterms:W3CDTF">2006-09-11T23:36:49Z</dcterms:created>
  <dcterms:modified xsi:type="dcterms:W3CDTF">2012-05-22T09:40:30Z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TC011818601033</vt:lpwstr>
  </property>
</Properties>
</file>